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0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1" y="7680960"/>
            <a:ext cx="14626590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9" y="7601179"/>
            <a:ext cx="14626590" cy="768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DC0D6-7728-4689-9EE5-68A9AF481C48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F01F-24DC-47C7-B113-BF7A0F22E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8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6111255" y="2056989"/>
            <a:ext cx="5699760" cy="866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23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Power of Data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5752619" y="3604022"/>
            <a:ext cx="8588414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49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today's digitally-driven world, data is more valuable than ever. </a:t>
            </a:r>
          </a:p>
          <a:p>
            <a:pPr marL="342900" indent="-342900">
              <a:lnSpc>
                <a:spcPts val="3149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It provides insights and helps us understand the world around us. In this presentation, we explore the importance of data and how it can be used to drive success.</a:t>
            </a:r>
            <a:endParaRPr lang="en-US" sz="2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849273"/>
            <a:ext cx="4443889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Data?</a:t>
            </a:r>
            <a:endParaRPr lang="en-US" sz="4400" dirty="0"/>
          </a:p>
        </p:txBody>
      </p:sp>
      <p:sp>
        <p:nvSpPr>
          <p:cNvPr id="5" name="Shape 3"/>
          <p:cNvSpPr/>
          <p:nvPr/>
        </p:nvSpPr>
        <p:spPr>
          <a:xfrm>
            <a:off x="833199" y="1904643"/>
            <a:ext cx="4173260" cy="3426381"/>
          </a:xfrm>
          <a:prstGeom prst="roundRect">
            <a:avLst>
              <a:gd name="adj" fmla="val 1945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1055370" y="2126813"/>
            <a:ext cx="342900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Structured &amp; Unstructured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055370" y="2709982"/>
            <a:ext cx="3728918" cy="23988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can be categorized as structured or unstructured. Structured data is organized in a specific way, such as in a table, while unstructured data doesn't have a definite organization.</a:t>
            </a: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5228630" y="1904643"/>
            <a:ext cx="4173260" cy="3426381"/>
          </a:xfrm>
          <a:prstGeom prst="roundRect">
            <a:avLst>
              <a:gd name="adj" fmla="val 1945"/>
            </a:avLst>
          </a:prstGeom>
          <a:solidFill>
            <a:srgbClr val="312140"/>
          </a:solidFill>
          <a:ln/>
        </p:spPr>
      </p:sp>
      <p:sp>
        <p:nvSpPr>
          <p:cNvPr id="9" name="Text 7"/>
          <p:cNvSpPr/>
          <p:nvPr/>
        </p:nvSpPr>
        <p:spPr>
          <a:xfrm>
            <a:off x="5450800" y="2126813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Raw &amp; Processed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50800" y="2709982"/>
            <a:ext cx="3820522" cy="23988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can also be described as raw or processed. Raw data is unaltered and needs to be processed to extract meaningful insights, while processed data has been analyzed and transformed.</a:t>
            </a: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9624060" y="1904643"/>
            <a:ext cx="4173260" cy="3426381"/>
          </a:xfrm>
          <a:prstGeom prst="roundRect">
            <a:avLst>
              <a:gd name="adj" fmla="val 1945"/>
            </a:avLst>
          </a:prstGeom>
          <a:solidFill>
            <a:srgbClr val="312140"/>
          </a:solidFill>
          <a:ln/>
        </p:spPr>
      </p:sp>
      <p:sp>
        <p:nvSpPr>
          <p:cNvPr id="12" name="Text 10"/>
          <p:cNvSpPr/>
          <p:nvPr/>
        </p:nvSpPr>
        <p:spPr>
          <a:xfrm>
            <a:off x="9846231" y="2126813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Big &amp; Small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9846231" y="2709982"/>
            <a:ext cx="3728799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can exist in massive quantities, referred to as big data, or in smaller, more manageable amounts. The amount of data doesn't always determine its value.</a:t>
            </a: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833199" y="5553194"/>
            <a:ext cx="12964001" cy="1827133"/>
          </a:xfrm>
          <a:prstGeom prst="roundRect">
            <a:avLst>
              <a:gd name="adj" fmla="val 3648"/>
            </a:avLst>
          </a:prstGeom>
          <a:solidFill>
            <a:srgbClr val="312140"/>
          </a:solidFill>
          <a:ln/>
        </p:spPr>
      </p:sp>
      <p:sp>
        <p:nvSpPr>
          <p:cNvPr id="15" name="Text 13"/>
          <p:cNvSpPr/>
          <p:nvPr/>
        </p:nvSpPr>
        <p:spPr>
          <a:xfrm>
            <a:off x="1055370" y="5775365"/>
            <a:ext cx="356616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Qualitative &amp; Quantitative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1055370" y="6358533"/>
            <a:ext cx="12519660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can be categorized as qualitative or quantitative. Qualitative data is descriptive, while quantitative data is numerical and can be measured statistically.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611029"/>
            <a:ext cx="761238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Data-Driven Decision Making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4848701"/>
            <a:ext cx="12964001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6" name="Shape 4"/>
          <p:cNvSpPr/>
          <p:nvPr/>
        </p:nvSpPr>
        <p:spPr>
          <a:xfrm>
            <a:off x="3351728" y="4848701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5"/>
          <p:cNvSpPr/>
          <p:nvPr/>
        </p:nvSpPr>
        <p:spPr>
          <a:xfrm>
            <a:off x="3109436" y="45987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6"/>
          <p:cNvSpPr/>
          <p:nvPr/>
        </p:nvSpPr>
        <p:spPr>
          <a:xfrm>
            <a:off x="3275528" y="4632127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248376" y="5848588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Collecting Data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1055370" y="6431756"/>
            <a:ext cx="4607957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Without data, making well-informed decisions is difficult. Collecting relevant data is key to making effective decisions.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988963" y="4071104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2" name="Shape 10"/>
          <p:cNvSpPr/>
          <p:nvPr/>
        </p:nvSpPr>
        <p:spPr>
          <a:xfrm>
            <a:off x="5746671" y="45987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3" name="Text 11"/>
          <p:cNvSpPr/>
          <p:nvPr/>
        </p:nvSpPr>
        <p:spPr>
          <a:xfrm>
            <a:off x="5912763" y="4632127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4885611" y="1666399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Processing Data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3692604" y="2249567"/>
            <a:ext cx="4607957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needs to be processed to extract insights and useful information. This step involves cleaning and organizing the data to be analyzed.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626197" y="4848701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7" name="Shape 15"/>
          <p:cNvSpPr/>
          <p:nvPr/>
        </p:nvSpPr>
        <p:spPr>
          <a:xfrm>
            <a:off x="8383905" y="45987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8" name="Text 16"/>
          <p:cNvSpPr/>
          <p:nvPr/>
        </p:nvSpPr>
        <p:spPr>
          <a:xfrm>
            <a:off x="8549997" y="4632127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7467957" y="5848588"/>
            <a:ext cx="233172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Interpreting Data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6329839" y="6431756"/>
            <a:ext cx="4948833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Interpreting the data is crucial to making data-driven decisions. This involves analyzing patterns, trends, and insights to gain a better understanding of the problem or situation.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11263432" y="4071104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22" name="Shape 20"/>
          <p:cNvSpPr/>
          <p:nvPr/>
        </p:nvSpPr>
        <p:spPr>
          <a:xfrm>
            <a:off x="11021139" y="45987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23" name="Text 21"/>
          <p:cNvSpPr/>
          <p:nvPr/>
        </p:nvSpPr>
        <p:spPr>
          <a:xfrm>
            <a:off x="11187232" y="4632127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2"/>
          <p:cNvSpPr/>
          <p:nvPr/>
        </p:nvSpPr>
        <p:spPr>
          <a:xfrm>
            <a:off x="10160079" y="1666399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Acting on Data</a:t>
            </a:r>
            <a:endParaRPr lang="en-US" sz="2187" dirty="0"/>
          </a:p>
        </p:txBody>
      </p:sp>
      <p:sp>
        <p:nvSpPr>
          <p:cNvPr id="25" name="Text 23"/>
          <p:cNvSpPr/>
          <p:nvPr/>
        </p:nvSpPr>
        <p:spPr>
          <a:xfrm>
            <a:off x="8967073" y="2099092"/>
            <a:ext cx="4934122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Finally, the insights gained from analyzing the data need to be acted upon. This step involves implementing solutions and making informed decisions to drive success.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710489" y="632343"/>
            <a:ext cx="5547360" cy="505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80"/>
              </a:lnSpc>
              <a:buNone/>
            </a:pPr>
            <a:r>
              <a:rPr lang="en-US" sz="4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in Different Industries</a:t>
            </a:r>
            <a:endParaRPr lang="en-US" sz="4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70" y="1666398"/>
            <a:ext cx="3555087" cy="355508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45837" y="5182314"/>
            <a:ext cx="1882140" cy="252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90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Healthcare Industry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2180" y="5590461"/>
            <a:ext cx="3249454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04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enables better patient care and assists in the development of new treatments and therapies.</a:t>
            </a:r>
            <a:endParaRPr lang="en-US" sz="16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295" y="1666399"/>
            <a:ext cx="3555087" cy="355508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314715" y="5182314"/>
            <a:ext cx="2179320" cy="252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90"/>
              </a:lnSpc>
              <a:buNone/>
            </a:pPr>
            <a:r>
              <a:rPr lang="en-US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Manufacturing Industry</a:t>
            </a:r>
            <a:endParaRPr lang="en-US" dirty="0"/>
          </a:p>
        </p:txBody>
      </p:sp>
      <p:sp>
        <p:nvSpPr>
          <p:cNvPr id="10" name="Text 6"/>
          <p:cNvSpPr/>
          <p:nvPr/>
        </p:nvSpPr>
        <p:spPr>
          <a:xfrm>
            <a:off x="3779648" y="5590461"/>
            <a:ext cx="3249454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04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is essential in monitoring production processes and identifying opportunities for improvement and waste reduction.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2438" y="1666400"/>
            <a:ext cx="3555087" cy="355508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016845" y="5182314"/>
            <a:ext cx="1584960" cy="252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90"/>
              </a:lnSpc>
              <a:buNone/>
            </a:pPr>
            <a:r>
              <a:rPr lang="en-US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Finance Industry</a:t>
            </a:r>
            <a:endParaRPr lang="en-US" dirty="0"/>
          </a:p>
        </p:txBody>
      </p:sp>
      <p:sp>
        <p:nvSpPr>
          <p:cNvPr id="13" name="Text 8"/>
          <p:cNvSpPr/>
          <p:nvPr/>
        </p:nvSpPr>
        <p:spPr>
          <a:xfrm>
            <a:off x="7184598" y="5590461"/>
            <a:ext cx="3249454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04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helps financial companies analyze market trends and make informed decisions about investments and trading strategies.</a:t>
            </a:r>
            <a:endParaRPr lang="en-US" sz="16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4615" y="1666400"/>
            <a:ext cx="3385770" cy="355508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1961227" y="5182314"/>
            <a:ext cx="2080260" cy="252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90"/>
              </a:lnSpc>
              <a:buNone/>
            </a:pPr>
            <a:r>
              <a:rPr lang="en-US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Social Media Industry</a:t>
            </a:r>
            <a:endParaRPr lang="en-US" dirty="0"/>
          </a:p>
        </p:txBody>
      </p:sp>
      <p:sp>
        <p:nvSpPr>
          <p:cNvPr id="16" name="Text 10"/>
          <p:cNvSpPr/>
          <p:nvPr/>
        </p:nvSpPr>
        <p:spPr>
          <a:xfrm>
            <a:off x="11376630" y="5590461"/>
            <a:ext cx="3249454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04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drives the development of new features and algorithms that improve user engagement and personalization.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9463" y="640050"/>
            <a:ext cx="10057281" cy="11899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84"/>
              </a:lnSpc>
              <a:buNone/>
            </a:pPr>
            <a:r>
              <a:rPr lang="en-US" sz="4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Challenges in Managing &amp; Analyzing Data</a:t>
            </a:r>
            <a:endParaRPr lang="en-US" sz="4000" dirty="0"/>
          </a:p>
        </p:txBody>
      </p:sp>
      <p:sp>
        <p:nvSpPr>
          <p:cNvPr id="5" name="Shape 3"/>
          <p:cNvSpPr/>
          <p:nvPr/>
        </p:nvSpPr>
        <p:spPr>
          <a:xfrm>
            <a:off x="209463" y="246068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360691" y="2543522"/>
            <a:ext cx="137160" cy="3568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818249" y="2573168"/>
            <a:ext cx="1830467" cy="297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2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Quality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818249" y="3053585"/>
            <a:ext cx="3199328" cy="1317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Ensuring data is accurate and reliable can be challenging, as errors and inconsistencies can arise in collection and processing.</a:t>
            </a: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5365991" y="228662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5518467" y="2335177"/>
            <a:ext cx="137160" cy="3568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9"/>
          <p:cNvSpPr/>
          <p:nvPr/>
        </p:nvSpPr>
        <p:spPr>
          <a:xfrm>
            <a:off x="5941301" y="2538446"/>
            <a:ext cx="1830467" cy="297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2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Storage &amp; Access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5941301" y="3018863"/>
            <a:ext cx="4105524" cy="1317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Storing large amounts of data can be expensive, and accessing data in real-time can be difficult and time-consuming.</a:t>
            </a: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184535" y="496838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4" name="Text 12"/>
          <p:cNvSpPr/>
          <p:nvPr/>
        </p:nvSpPr>
        <p:spPr>
          <a:xfrm>
            <a:off x="395412" y="4973463"/>
            <a:ext cx="137160" cy="3568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852970" y="5003110"/>
            <a:ext cx="2857500" cy="297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2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Privacy &amp; Compliance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852970" y="5483527"/>
            <a:ext cx="4054696" cy="16466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 the amount of data collected and stored continues to grow, ensuring data privacy and compliance with regulations has become increasingly important.</a:t>
            </a: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5337075" y="497346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8" name="Text 16"/>
          <p:cNvSpPr/>
          <p:nvPr/>
        </p:nvSpPr>
        <p:spPr>
          <a:xfrm>
            <a:off x="5506894" y="4985041"/>
            <a:ext cx="137160" cy="3568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800" dirty="0"/>
          </a:p>
        </p:txBody>
      </p:sp>
      <p:sp>
        <p:nvSpPr>
          <p:cNvPr id="19" name="Text 17"/>
          <p:cNvSpPr/>
          <p:nvPr/>
        </p:nvSpPr>
        <p:spPr>
          <a:xfrm>
            <a:off x="6006837" y="4968388"/>
            <a:ext cx="3585204" cy="5948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2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Analysis &amp; Interpretation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088284" y="5746223"/>
            <a:ext cx="3958541" cy="1317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Interpreting and making sense of data can be complex, requiring specialized skills and expertise that not everyone possesses.</a:t>
            </a:r>
            <a:endParaRPr lang="en-US" dirty="0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 rotWithShape="1">
          <a:blip r:embed="rId3"/>
          <a:srcRect l="33544"/>
          <a:stretch/>
        </p:blipFill>
        <p:spPr>
          <a:xfrm>
            <a:off x="10984374" y="0"/>
            <a:ext cx="364602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0580" y="1321713"/>
            <a:ext cx="648462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Privacy &amp; Security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3659505"/>
            <a:ext cx="2666286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32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Privacy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1188601" y="4425910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Collect only necessary data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1188601" y="4936808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 transparent about data use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1188601" y="5447705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Ensure compliance with privacy regulations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93806" y="3659505"/>
            <a:ext cx="2666286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32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Security</a:t>
            </a:r>
            <a:endParaRPr lang="en-US" sz="3200" dirty="0"/>
          </a:p>
        </p:txBody>
      </p:sp>
      <p:sp>
        <p:nvSpPr>
          <p:cNvPr id="10" name="Text 8"/>
          <p:cNvSpPr/>
          <p:nvPr/>
        </p:nvSpPr>
        <p:spPr>
          <a:xfrm>
            <a:off x="7949208" y="4425910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strong security measures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949208" y="4936808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Secure data during storage and transmission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949208" y="5447705"/>
            <a:ext cx="5855613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Monitor for and respond to data breaches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3AD7CE-9D47-46CD-A31E-437433948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204" y="1489534"/>
            <a:ext cx="8836632" cy="4913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8373FC-3861-499C-91CA-37CBC88E9157}"/>
              </a:ext>
            </a:extLst>
          </p:cNvPr>
          <p:cNvSpPr txBox="1"/>
          <p:nvPr/>
        </p:nvSpPr>
        <p:spPr>
          <a:xfrm>
            <a:off x="3657600" y="192874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7030A0"/>
                </a:solidFill>
              </a:rPr>
              <a:t>“REPRODUCIBILITY CRISIS”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D31B7C-12B7-430B-85E0-9AEC8B1AEBD6}"/>
              </a:ext>
            </a:extLst>
          </p:cNvPr>
          <p:cNvSpPr txBox="1"/>
          <p:nvPr/>
        </p:nvSpPr>
        <p:spPr>
          <a:xfrm>
            <a:off x="128220" y="2660341"/>
            <a:ext cx="5235016" cy="1421928"/>
          </a:xfrm>
          <a:custGeom>
            <a:avLst/>
            <a:gdLst>
              <a:gd name="connsiteX0" fmla="*/ 0 w 5235016"/>
              <a:gd name="connsiteY0" fmla="*/ 0 h 1421928"/>
              <a:gd name="connsiteX1" fmla="*/ 529318 w 5235016"/>
              <a:gd name="connsiteY1" fmla="*/ 0 h 1421928"/>
              <a:gd name="connsiteX2" fmla="*/ 953936 w 5235016"/>
              <a:gd name="connsiteY2" fmla="*/ 0 h 1421928"/>
              <a:gd name="connsiteX3" fmla="*/ 1640305 w 5235016"/>
              <a:gd name="connsiteY3" fmla="*/ 0 h 1421928"/>
              <a:gd name="connsiteX4" fmla="*/ 2169623 w 5235016"/>
              <a:gd name="connsiteY4" fmla="*/ 0 h 1421928"/>
              <a:gd name="connsiteX5" fmla="*/ 2698942 w 5235016"/>
              <a:gd name="connsiteY5" fmla="*/ 0 h 1421928"/>
              <a:gd name="connsiteX6" fmla="*/ 3385310 w 5235016"/>
              <a:gd name="connsiteY6" fmla="*/ 0 h 1421928"/>
              <a:gd name="connsiteX7" fmla="*/ 3862278 w 5235016"/>
              <a:gd name="connsiteY7" fmla="*/ 0 h 1421928"/>
              <a:gd name="connsiteX8" fmla="*/ 4548647 w 5235016"/>
              <a:gd name="connsiteY8" fmla="*/ 0 h 1421928"/>
              <a:gd name="connsiteX9" fmla="*/ 5235016 w 5235016"/>
              <a:gd name="connsiteY9" fmla="*/ 0 h 1421928"/>
              <a:gd name="connsiteX10" fmla="*/ 5235016 w 5235016"/>
              <a:gd name="connsiteY10" fmla="*/ 473976 h 1421928"/>
              <a:gd name="connsiteX11" fmla="*/ 5235016 w 5235016"/>
              <a:gd name="connsiteY11" fmla="*/ 947952 h 1421928"/>
              <a:gd name="connsiteX12" fmla="*/ 5235016 w 5235016"/>
              <a:gd name="connsiteY12" fmla="*/ 1421928 h 1421928"/>
              <a:gd name="connsiteX13" fmla="*/ 4810398 w 5235016"/>
              <a:gd name="connsiteY13" fmla="*/ 1421928 h 1421928"/>
              <a:gd name="connsiteX14" fmla="*/ 4124029 w 5235016"/>
              <a:gd name="connsiteY14" fmla="*/ 1421928 h 1421928"/>
              <a:gd name="connsiteX15" fmla="*/ 3647061 w 5235016"/>
              <a:gd name="connsiteY15" fmla="*/ 1421928 h 1421928"/>
              <a:gd name="connsiteX16" fmla="*/ 3065393 w 5235016"/>
              <a:gd name="connsiteY16" fmla="*/ 1421928 h 1421928"/>
              <a:gd name="connsiteX17" fmla="*/ 2379024 w 5235016"/>
              <a:gd name="connsiteY17" fmla="*/ 1421928 h 1421928"/>
              <a:gd name="connsiteX18" fmla="*/ 1797355 w 5235016"/>
              <a:gd name="connsiteY18" fmla="*/ 1421928 h 1421928"/>
              <a:gd name="connsiteX19" fmla="*/ 1372738 w 5235016"/>
              <a:gd name="connsiteY19" fmla="*/ 1421928 h 1421928"/>
              <a:gd name="connsiteX20" fmla="*/ 895769 w 5235016"/>
              <a:gd name="connsiteY20" fmla="*/ 1421928 h 1421928"/>
              <a:gd name="connsiteX21" fmla="*/ 0 w 5235016"/>
              <a:gd name="connsiteY21" fmla="*/ 1421928 h 1421928"/>
              <a:gd name="connsiteX22" fmla="*/ 0 w 5235016"/>
              <a:gd name="connsiteY22" fmla="*/ 947952 h 1421928"/>
              <a:gd name="connsiteX23" fmla="*/ 0 w 5235016"/>
              <a:gd name="connsiteY23" fmla="*/ 473976 h 1421928"/>
              <a:gd name="connsiteX24" fmla="*/ 0 w 5235016"/>
              <a:gd name="connsiteY24" fmla="*/ 0 h 1421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35016" h="1421928" extrusionOk="0">
                <a:moveTo>
                  <a:pt x="0" y="0"/>
                </a:moveTo>
                <a:cubicBezTo>
                  <a:pt x="191194" y="-24132"/>
                  <a:pt x="316559" y="41"/>
                  <a:pt x="529318" y="0"/>
                </a:cubicBezTo>
                <a:cubicBezTo>
                  <a:pt x="742077" y="-41"/>
                  <a:pt x="767097" y="47396"/>
                  <a:pt x="953936" y="0"/>
                </a:cubicBezTo>
                <a:cubicBezTo>
                  <a:pt x="1140775" y="-47396"/>
                  <a:pt x="1470854" y="69528"/>
                  <a:pt x="1640305" y="0"/>
                </a:cubicBezTo>
                <a:cubicBezTo>
                  <a:pt x="1809756" y="-69528"/>
                  <a:pt x="1909713" y="18762"/>
                  <a:pt x="2169623" y="0"/>
                </a:cubicBezTo>
                <a:cubicBezTo>
                  <a:pt x="2429533" y="-18762"/>
                  <a:pt x="2590225" y="43797"/>
                  <a:pt x="2698942" y="0"/>
                </a:cubicBezTo>
                <a:cubicBezTo>
                  <a:pt x="2807659" y="-43797"/>
                  <a:pt x="3238725" y="3488"/>
                  <a:pt x="3385310" y="0"/>
                </a:cubicBezTo>
                <a:cubicBezTo>
                  <a:pt x="3531895" y="-3488"/>
                  <a:pt x="3693067" y="40950"/>
                  <a:pt x="3862278" y="0"/>
                </a:cubicBezTo>
                <a:cubicBezTo>
                  <a:pt x="4031489" y="-40950"/>
                  <a:pt x="4206481" y="49576"/>
                  <a:pt x="4548647" y="0"/>
                </a:cubicBezTo>
                <a:cubicBezTo>
                  <a:pt x="4890813" y="-49576"/>
                  <a:pt x="5073437" y="4870"/>
                  <a:pt x="5235016" y="0"/>
                </a:cubicBezTo>
                <a:cubicBezTo>
                  <a:pt x="5270125" y="170789"/>
                  <a:pt x="5210444" y="296700"/>
                  <a:pt x="5235016" y="473976"/>
                </a:cubicBezTo>
                <a:cubicBezTo>
                  <a:pt x="5259588" y="651252"/>
                  <a:pt x="5227499" y="775824"/>
                  <a:pt x="5235016" y="947952"/>
                </a:cubicBezTo>
                <a:cubicBezTo>
                  <a:pt x="5242533" y="1120080"/>
                  <a:pt x="5185633" y="1230099"/>
                  <a:pt x="5235016" y="1421928"/>
                </a:cubicBezTo>
                <a:cubicBezTo>
                  <a:pt x="5136512" y="1453257"/>
                  <a:pt x="4963367" y="1390038"/>
                  <a:pt x="4810398" y="1421928"/>
                </a:cubicBezTo>
                <a:cubicBezTo>
                  <a:pt x="4657429" y="1453818"/>
                  <a:pt x="4303457" y="1399974"/>
                  <a:pt x="4124029" y="1421928"/>
                </a:cubicBezTo>
                <a:cubicBezTo>
                  <a:pt x="3944601" y="1443882"/>
                  <a:pt x="3769639" y="1392935"/>
                  <a:pt x="3647061" y="1421928"/>
                </a:cubicBezTo>
                <a:cubicBezTo>
                  <a:pt x="3524483" y="1450921"/>
                  <a:pt x="3195290" y="1355653"/>
                  <a:pt x="3065393" y="1421928"/>
                </a:cubicBezTo>
                <a:cubicBezTo>
                  <a:pt x="2935496" y="1488203"/>
                  <a:pt x="2564241" y="1404121"/>
                  <a:pt x="2379024" y="1421928"/>
                </a:cubicBezTo>
                <a:cubicBezTo>
                  <a:pt x="2193807" y="1439735"/>
                  <a:pt x="2042604" y="1382737"/>
                  <a:pt x="1797355" y="1421928"/>
                </a:cubicBezTo>
                <a:cubicBezTo>
                  <a:pt x="1552106" y="1461119"/>
                  <a:pt x="1518480" y="1408372"/>
                  <a:pt x="1372738" y="1421928"/>
                </a:cubicBezTo>
                <a:cubicBezTo>
                  <a:pt x="1226996" y="1435484"/>
                  <a:pt x="1106097" y="1368454"/>
                  <a:pt x="895769" y="1421928"/>
                </a:cubicBezTo>
                <a:cubicBezTo>
                  <a:pt x="685441" y="1475402"/>
                  <a:pt x="204962" y="1319422"/>
                  <a:pt x="0" y="1421928"/>
                </a:cubicBezTo>
                <a:cubicBezTo>
                  <a:pt x="-55938" y="1221194"/>
                  <a:pt x="47375" y="1171126"/>
                  <a:pt x="0" y="947952"/>
                </a:cubicBezTo>
                <a:cubicBezTo>
                  <a:pt x="-47375" y="724778"/>
                  <a:pt x="6976" y="690215"/>
                  <a:pt x="0" y="473976"/>
                </a:cubicBezTo>
                <a:cubicBezTo>
                  <a:pt x="-6976" y="257737"/>
                  <a:pt x="21719" y="187104"/>
                  <a:pt x="0" y="0"/>
                </a:cubicBezTo>
                <a:close/>
              </a:path>
            </a:pathLst>
          </a:custGeom>
          <a:noFill/>
          <a:ln w="158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US" sz="2880" dirty="0"/>
              <a:t>Up to 2/3 of researchers have tried and failed to reproduce another scientist’s experiments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86CCDE-B892-4173-9BB7-6B1C93AC9FD5}"/>
              </a:ext>
            </a:extLst>
          </p:cNvPr>
          <p:cNvSpPr txBox="1"/>
          <p:nvPr/>
        </p:nvSpPr>
        <p:spPr>
          <a:xfrm>
            <a:off x="650255" y="6693860"/>
            <a:ext cx="12800274" cy="978729"/>
          </a:xfrm>
          <a:custGeom>
            <a:avLst/>
            <a:gdLst>
              <a:gd name="connsiteX0" fmla="*/ 0 w 12800274"/>
              <a:gd name="connsiteY0" fmla="*/ 0 h 978729"/>
              <a:gd name="connsiteX1" fmla="*/ 837836 w 12800274"/>
              <a:gd name="connsiteY1" fmla="*/ 0 h 978729"/>
              <a:gd name="connsiteX2" fmla="*/ 1419667 w 12800274"/>
              <a:gd name="connsiteY2" fmla="*/ 0 h 978729"/>
              <a:gd name="connsiteX3" fmla="*/ 1873495 w 12800274"/>
              <a:gd name="connsiteY3" fmla="*/ 0 h 978729"/>
              <a:gd name="connsiteX4" fmla="*/ 2455325 w 12800274"/>
              <a:gd name="connsiteY4" fmla="*/ 0 h 978729"/>
              <a:gd name="connsiteX5" fmla="*/ 2909153 w 12800274"/>
              <a:gd name="connsiteY5" fmla="*/ 0 h 978729"/>
              <a:gd name="connsiteX6" fmla="*/ 3106976 w 12800274"/>
              <a:gd name="connsiteY6" fmla="*/ 0 h 978729"/>
              <a:gd name="connsiteX7" fmla="*/ 3944812 w 12800274"/>
              <a:gd name="connsiteY7" fmla="*/ 0 h 978729"/>
              <a:gd name="connsiteX8" fmla="*/ 4270637 w 12800274"/>
              <a:gd name="connsiteY8" fmla="*/ 0 h 978729"/>
              <a:gd name="connsiteX9" fmla="*/ 4596462 w 12800274"/>
              <a:gd name="connsiteY9" fmla="*/ 0 h 978729"/>
              <a:gd name="connsiteX10" fmla="*/ 5306295 w 12800274"/>
              <a:gd name="connsiteY10" fmla="*/ 0 h 978729"/>
              <a:gd name="connsiteX11" fmla="*/ 5504118 w 12800274"/>
              <a:gd name="connsiteY11" fmla="*/ 0 h 978729"/>
              <a:gd name="connsiteX12" fmla="*/ 5701940 w 12800274"/>
              <a:gd name="connsiteY12" fmla="*/ 0 h 978729"/>
              <a:gd name="connsiteX13" fmla="*/ 6027765 w 12800274"/>
              <a:gd name="connsiteY13" fmla="*/ 0 h 978729"/>
              <a:gd name="connsiteX14" fmla="*/ 6609596 w 12800274"/>
              <a:gd name="connsiteY14" fmla="*/ 0 h 978729"/>
              <a:gd name="connsiteX15" fmla="*/ 6807418 w 12800274"/>
              <a:gd name="connsiteY15" fmla="*/ 0 h 978729"/>
              <a:gd name="connsiteX16" fmla="*/ 7517252 w 12800274"/>
              <a:gd name="connsiteY16" fmla="*/ 0 h 978729"/>
              <a:gd name="connsiteX17" fmla="*/ 7971080 w 12800274"/>
              <a:gd name="connsiteY17" fmla="*/ 0 h 978729"/>
              <a:gd name="connsiteX18" fmla="*/ 8552910 w 12800274"/>
              <a:gd name="connsiteY18" fmla="*/ 0 h 978729"/>
              <a:gd name="connsiteX19" fmla="*/ 9390746 w 12800274"/>
              <a:gd name="connsiteY19" fmla="*/ 0 h 978729"/>
              <a:gd name="connsiteX20" fmla="*/ 9844574 w 12800274"/>
              <a:gd name="connsiteY20" fmla="*/ 0 h 978729"/>
              <a:gd name="connsiteX21" fmla="*/ 10426405 w 12800274"/>
              <a:gd name="connsiteY21" fmla="*/ 0 h 978729"/>
              <a:gd name="connsiteX22" fmla="*/ 11008236 w 12800274"/>
              <a:gd name="connsiteY22" fmla="*/ 0 h 978729"/>
              <a:gd name="connsiteX23" fmla="*/ 11334061 w 12800274"/>
              <a:gd name="connsiteY23" fmla="*/ 0 h 978729"/>
              <a:gd name="connsiteX24" fmla="*/ 12171897 w 12800274"/>
              <a:gd name="connsiteY24" fmla="*/ 0 h 978729"/>
              <a:gd name="connsiteX25" fmla="*/ 12800274 w 12800274"/>
              <a:gd name="connsiteY25" fmla="*/ 0 h 978729"/>
              <a:gd name="connsiteX26" fmla="*/ 12800274 w 12800274"/>
              <a:gd name="connsiteY26" fmla="*/ 479577 h 978729"/>
              <a:gd name="connsiteX27" fmla="*/ 12800274 w 12800274"/>
              <a:gd name="connsiteY27" fmla="*/ 978729 h 978729"/>
              <a:gd name="connsiteX28" fmla="*/ 12346446 w 12800274"/>
              <a:gd name="connsiteY28" fmla="*/ 978729 h 978729"/>
              <a:gd name="connsiteX29" fmla="*/ 11636613 w 12800274"/>
              <a:gd name="connsiteY29" fmla="*/ 978729 h 978729"/>
              <a:gd name="connsiteX30" fmla="*/ 11054782 w 12800274"/>
              <a:gd name="connsiteY30" fmla="*/ 978729 h 978729"/>
              <a:gd name="connsiteX31" fmla="*/ 10344949 w 12800274"/>
              <a:gd name="connsiteY31" fmla="*/ 978729 h 978729"/>
              <a:gd name="connsiteX32" fmla="*/ 10147126 w 12800274"/>
              <a:gd name="connsiteY32" fmla="*/ 978729 h 978729"/>
              <a:gd name="connsiteX33" fmla="*/ 9949304 w 12800274"/>
              <a:gd name="connsiteY33" fmla="*/ 978729 h 978729"/>
              <a:gd name="connsiteX34" fmla="*/ 9239471 w 12800274"/>
              <a:gd name="connsiteY34" fmla="*/ 978729 h 978729"/>
              <a:gd name="connsiteX35" fmla="*/ 8785643 w 12800274"/>
              <a:gd name="connsiteY35" fmla="*/ 978729 h 978729"/>
              <a:gd name="connsiteX36" fmla="*/ 8587820 w 12800274"/>
              <a:gd name="connsiteY36" fmla="*/ 978729 h 978729"/>
              <a:gd name="connsiteX37" fmla="*/ 8005990 w 12800274"/>
              <a:gd name="connsiteY37" fmla="*/ 978729 h 978729"/>
              <a:gd name="connsiteX38" fmla="*/ 7680164 w 12800274"/>
              <a:gd name="connsiteY38" fmla="*/ 978729 h 978729"/>
              <a:gd name="connsiteX39" fmla="*/ 7354339 w 12800274"/>
              <a:gd name="connsiteY39" fmla="*/ 978729 h 978729"/>
              <a:gd name="connsiteX40" fmla="*/ 6900511 w 12800274"/>
              <a:gd name="connsiteY40" fmla="*/ 978729 h 978729"/>
              <a:gd name="connsiteX41" fmla="*/ 6446683 w 12800274"/>
              <a:gd name="connsiteY41" fmla="*/ 978729 h 978729"/>
              <a:gd name="connsiteX42" fmla="*/ 5608847 w 12800274"/>
              <a:gd name="connsiteY42" fmla="*/ 978729 h 978729"/>
              <a:gd name="connsiteX43" fmla="*/ 4771011 w 12800274"/>
              <a:gd name="connsiteY43" fmla="*/ 978729 h 978729"/>
              <a:gd name="connsiteX44" fmla="*/ 3933175 w 12800274"/>
              <a:gd name="connsiteY44" fmla="*/ 978729 h 978729"/>
              <a:gd name="connsiteX45" fmla="*/ 3095339 w 12800274"/>
              <a:gd name="connsiteY45" fmla="*/ 978729 h 978729"/>
              <a:gd name="connsiteX46" fmla="*/ 2897517 w 12800274"/>
              <a:gd name="connsiteY46" fmla="*/ 978729 h 978729"/>
              <a:gd name="connsiteX47" fmla="*/ 2571691 w 12800274"/>
              <a:gd name="connsiteY47" fmla="*/ 978729 h 978729"/>
              <a:gd name="connsiteX48" fmla="*/ 2117864 w 12800274"/>
              <a:gd name="connsiteY48" fmla="*/ 978729 h 978729"/>
              <a:gd name="connsiteX49" fmla="*/ 1792038 w 12800274"/>
              <a:gd name="connsiteY49" fmla="*/ 978729 h 978729"/>
              <a:gd name="connsiteX50" fmla="*/ 1082205 w 12800274"/>
              <a:gd name="connsiteY50" fmla="*/ 978729 h 978729"/>
              <a:gd name="connsiteX51" fmla="*/ 884383 w 12800274"/>
              <a:gd name="connsiteY51" fmla="*/ 978729 h 978729"/>
              <a:gd name="connsiteX52" fmla="*/ 0 w 12800274"/>
              <a:gd name="connsiteY52" fmla="*/ 978729 h 978729"/>
              <a:gd name="connsiteX53" fmla="*/ 0 w 12800274"/>
              <a:gd name="connsiteY53" fmla="*/ 479577 h 978729"/>
              <a:gd name="connsiteX54" fmla="*/ 0 w 12800274"/>
              <a:gd name="connsiteY54" fmla="*/ 0 h 978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2800274" h="978729" extrusionOk="0">
                <a:moveTo>
                  <a:pt x="0" y="0"/>
                </a:moveTo>
                <a:cubicBezTo>
                  <a:pt x="301534" y="-33618"/>
                  <a:pt x="616738" y="47288"/>
                  <a:pt x="837836" y="0"/>
                </a:cubicBezTo>
                <a:cubicBezTo>
                  <a:pt x="1058934" y="-47288"/>
                  <a:pt x="1151782" y="33946"/>
                  <a:pt x="1419667" y="0"/>
                </a:cubicBezTo>
                <a:cubicBezTo>
                  <a:pt x="1687552" y="-33946"/>
                  <a:pt x="1763586" y="25715"/>
                  <a:pt x="1873495" y="0"/>
                </a:cubicBezTo>
                <a:cubicBezTo>
                  <a:pt x="1983404" y="-25715"/>
                  <a:pt x="2305899" y="60964"/>
                  <a:pt x="2455325" y="0"/>
                </a:cubicBezTo>
                <a:cubicBezTo>
                  <a:pt x="2604751" y="-60964"/>
                  <a:pt x="2789992" y="6830"/>
                  <a:pt x="2909153" y="0"/>
                </a:cubicBezTo>
                <a:cubicBezTo>
                  <a:pt x="3028314" y="-6830"/>
                  <a:pt x="3020827" y="3295"/>
                  <a:pt x="3106976" y="0"/>
                </a:cubicBezTo>
                <a:cubicBezTo>
                  <a:pt x="3193125" y="-3295"/>
                  <a:pt x="3722417" y="50559"/>
                  <a:pt x="3944812" y="0"/>
                </a:cubicBezTo>
                <a:cubicBezTo>
                  <a:pt x="4167207" y="-50559"/>
                  <a:pt x="4135342" y="14515"/>
                  <a:pt x="4270637" y="0"/>
                </a:cubicBezTo>
                <a:cubicBezTo>
                  <a:pt x="4405932" y="-14515"/>
                  <a:pt x="4486817" y="35447"/>
                  <a:pt x="4596462" y="0"/>
                </a:cubicBezTo>
                <a:cubicBezTo>
                  <a:pt x="4706108" y="-35447"/>
                  <a:pt x="5128662" y="67388"/>
                  <a:pt x="5306295" y="0"/>
                </a:cubicBezTo>
                <a:cubicBezTo>
                  <a:pt x="5483928" y="-67388"/>
                  <a:pt x="5416196" y="5441"/>
                  <a:pt x="5504118" y="0"/>
                </a:cubicBezTo>
                <a:cubicBezTo>
                  <a:pt x="5592040" y="-5441"/>
                  <a:pt x="5644625" y="21397"/>
                  <a:pt x="5701940" y="0"/>
                </a:cubicBezTo>
                <a:cubicBezTo>
                  <a:pt x="5759255" y="-21397"/>
                  <a:pt x="5944074" y="14021"/>
                  <a:pt x="6027765" y="0"/>
                </a:cubicBezTo>
                <a:cubicBezTo>
                  <a:pt x="6111456" y="-14021"/>
                  <a:pt x="6452642" y="69604"/>
                  <a:pt x="6609596" y="0"/>
                </a:cubicBezTo>
                <a:cubicBezTo>
                  <a:pt x="6766550" y="-69604"/>
                  <a:pt x="6750391" y="20096"/>
                  <a:pt x="6807418" y="0"/>
                </a:cubicBezTo>
                <a:cubicBezTo>
                  <a:pt x="6864445" y="-20096"/>
                  <a:pt x="7355731" y="64126"/>
                  <a:pt x="7517252" y="0"/>
                </a:cubicBezTo>
                <a:cubicBezTo>
                  <a:pt x="7678773" y="-64126"/>
                  <a:pt x="7819393" y="42670"/>
                  <a:pt x="7971080" y="0"/>
                </a:cubicBezTo>
                <a:cubicBezTo>
                  <a:pt x="8122767" y="-42670"/>
                  <a:pt x="8288415" y="8541"/>
                  <a:pt x="8552910" y="0"/>
                </a:cubicBezTo>
                <a:cubicBezTo>
                  <a:pt x="8817405" y="-8541"/>
                  <a:pt x="9206239" y="65993"/>
                  <a:pt x="9390746" y="0"/>
                </a:cubicBezTo>
                <a:cubicBezTo>
                  <a:pt x="9575253" y="-65993"/>
                  <a:pt x="9722557" y="19134"/>
                  <a:pt x="9844574" y="0"/>
                </a:cubicBezTo>
                <a:cubicBezTo>
                  <a:pt x="9966591" y="-19134"/>
                  <a:pt x="10161805" y="47426"/>
                  <a:pt x="10426405" y="0"/>
                </a:cubicBezTo>
                <a:cubicBezTo>
                  <a:pt x="10691005" y="-47426"/>
                  <a:pt x="10839125" y="27181"/>
                  <a:pt x="11008236" y="0"/>
                </a:cubicBezTo>
                <a:cubicBezTo>
                  <a:pt x="11177347" y="-27181"/>
                  <a:pt x="11260072" y="1899"/>
                  <a:pt x="11334061" y="0"/>
                </a:cubicBezTo>
                <a:cubicBezTo>
                  <a:pt x="11408050" y="-1899"/>
                  <a:pt x="11799000" y="89930"/>
                  <a:pt x="12171897" y="0"/>
                </a:cubicBezTo>
                <a:cubicBezTo>
                  <a:pt x="12544794" y="-89930"/>
                  <a:pt x="12556899" y="65760"/>
                  <a:pt x="12800274" y="0"/>
                </a:cubicBezTo>
                <a:cubicBezTo>
                  <a:pt x="12851879" y="191352"/>
                  <a:pt x="12768245" y="285763"/>
                  <a:pt x="12800274" y="479577"/>
                </a:cubicBezTo>
                <a:cubicBezTo>
                  <a:pt x="12832303" y="673391"/>
                  <a:pt x="12750047" y="836465"/>
                  <a:pt x="12800274" y="978729"/>
                </a:cubicBezTo>
                <a:cubicBezTo>
                  <a:pt x="12694462" y="995872"/>
                  <a:pt x="12560725" y="938687"/>
                  <a:pt x="12346446" y="978729"/>
                </a:cubicBezTo>
                <a:cubicBezTo>
                  <a:pt x="12132167" y="1018771"/>
                  <a:pt x="11831516" y="972558"/>
                  <a:pt x="11636613" y="978729"/>
                </a:cubicBezTo>
                <a:cubicBezTo>
                  <a:pt x="11441710" y="984900"/>
                  <a:pt x="11240426" y="916378"/>
                  <a:pt x="11054782" y="978729"/>
                </a:cubicBezTo>
                <a:cubicBezTo>
                  <a:pt x="10869138" y="1041080"/>
                  <a:pt x="10544089" y="919313"/>
                  <a:pt x="10344949" y="978729"/>
                </a:cubicBezTo>
                <a:cubicBezTo>
                  <a:pt x="10145809" y="1038145"/>
                  <a:pt x="10187167" y="962645"/>
                  <a:pt x="10147126" y="978729"/>
                </a:cubicBezTo>
                <a:cubicBezTo>
                  <a:pt x="10107085" y="994813"/>
                  <a:pt x="10032014" y="956485"/>
                  <a:pt x="9949304" y="978729"/>
                </a:cubicBezTo>
                <a:cubicBezTo>
                  <a:pt x="9866594" y="1000973"/>
                  <a:pt x="9420000" y="934935"/>
                  <a:pt x="9239471" y="978729"/>
                </a:cubicBezTo>
                <a:cubicBezTo>
                  <a:pt x="9058942" y="1022523"/>
                  <a:pt x="8889568" y="958757"/>
                  <a:pt x="8785643" y="978729"/>
                </a:cubicBezTo>
                <a:cubicBezTo>
                  <a:pt x="8681718" y="998701"/>
                  <a:pt x="8683992" y="973288"/>
                  <a:pt x="8587820" y="978729"/>
                </a:cubicBezTo>
                <a:cubicBezTo>
                  <a:pt x="8491648" y="984170"/>
                  <a:pt x="8245597" y="936996"/>
                  <a:pt x="8005990" y="978729"/>
                </a:cubicBezTo>
                <a:cubicBezTo>
                  <a:pt x="7766383" y="1020462"/>
                  <a:pt x="7799151" y="943580"/>
                  <a:pt x="7680164" y="978729"/>
                </a:cubicBezTo>
                <a:cubicBezTo>
                  <a:pt x="7561177" y="1013878"/>
                  <a:pt x="7455235" y="942221"/>
                  <a:pt x="7354339" y="978729"/>
                </a:cubicBezTo>
                <a:cubicBezTo>
                  <a:pt x="7253444" y="1015237"/>
                  <a:pt x="7055647" y="930860"/>
                  <a:pt x="6900511" y="978729"/>
                </a:cubicBezTo>
                <a:cubicBezTo>
                  <a:pt x="6745375" y="1026598"/>
                  <a:pt x="6570827" y="935715"/>
                  <a:pt x="6446683" y="978729"/>
                </a:cubicBezTo>
                <a:cubicBezTo>
                  <a:pt x="6322539" y="1021743"/>
                  <a:pt x="5848430" y="934703"/>
                  <a:pt x="5608847" y="978729"/>
                </a:cubicBezTo>
                <a:cubicBezTo>
                  <a:pt x="5369264" y="1022755"/>
                  <a:pt x="5051447" y="893208"/>
                  <a:pt x="4771011" y="978729"/>
                </a:cubicBezTo>
                <a:cubicBezTo>
                  <a:pt x="4490575" y="1064250"/>
                  <a:pt x="4221667" y="940981"/>
                  <a:pt x="3933175" y="978729"/>
                </a:cubicBezTo>
                <a:cubicBezTo>
                  <a:pt x="3644683" y="1016477"/>
                  <a:pt x="3348323" y="920206"/>
                  <a:pt x="3095339" y="978729"/>
                </a:cubicBezTo>
                <a:cubicBezTo>
                  <a:pt x="2842355" y="1037252"/>
                  <a:pt x="2964969" y="977549"/>
                  <a:pt x="2897517" y="978729"/>
                </a:cubicBezTo>
                <a:cubicBezTo>
                  <a:pt x="2830065" y="979909"/>
                  <a:pt x="2651780" y="970160"/>
                  <a:pt x="2571691" y="978729"/>
                </a:cubicBezTo>
                <a:cubicBezTo>
                  <a:pt x="2491602" y="987298"/>
                  <a:pt x="2264703" y="939640"/>
                  <a:pt x="2117864" y="978729"/>
                </a:cubicBezTo>
                <a:cubicBezTo>
                  <a:pt x="1971025" y="1017818"/>
                  <a:pt x="1861739" y="967624"/>
                  <a:pt x="1792038" y="978729"/>
                </a:cubicBezTo>
                <a:cubicBezTo>
                  <a:pt x="1722337" y="989834"/>
                  <a:pt x="1309445" y="940112"/>
                  <a:pt x="1082205" y="978729"/>
                </a:cubicBezTo>
                <a:cubicBezTo>
                  <a:pt x="854965" y="1017346"/>
                  <a:pt x="965626" y="962147"/>
                  <a:pt x="884383" y="978729"/>
                </a:cubicBezTo>
                <a:cubicBezTo>
                  <a:pt x="803140" y="995311"/>
                  <a:pt x="408710" y="936129"/>
                  <a:pt x="0" y="978729"/>
                </a:cubicBezTo>
                <a:cubicBezTo>
                  <a:pt x="-4459" y="807659"/>
                  <a:pt x="9057" y="661359"/>
                  <a:pt x="0" y="479577"/>
                </a:cubicBezTo>
                <a:cubicBezTo>
                  <a:pt x="-9057" y="297795"/>
                  <a:pt x="48872" y="168706"/>
                  <a:pt x="0" y="0"/>
                </a:cubicBezTo>
                <a:close/>
              </a:path>
            </a:pathLst>
          </a:custGeom>
          <a:noFill/>
          <a:ln w="158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350714378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US" sz="2880" dirty="0"/>
              <a:t>"Replication is something scientists should be thinking about </a:t>
            </a:r>
            <a:r>
              <a:rPr lang="en-US" sz="2880" dirty="0">
                <a:solidFill>
                  <a:srgbClr val="7030A0"/>
                </a:solidFill>
              </a:rPr>
              <a:t>before</a:t>
            </a:r>
            <a:r>
              <a:rPr lang="en-US" sz="2880" dirty="0"/>
              <a:t> they write the paper" - </a:t>
            </a:r>
            <a:r>
              <a:rPr lang="en-US" sz="2880" b="1" dirty="0" err="1"/>
              <a:t>Ritu</a:t>
            </a:r>
            <a:r>
              <a:rPr lang="en-US" sz="2880" b="1" dirty="0"/>
              <a:t> </a:t>
            </a:r>
            <a:r>
              <a:rPr lang="en-US" sz="2880" b="1" dirty="0" err="1"/>
              <a:t>Dhand</a:t>
            </a:r>
            <a:r>
              <a:rPr lang="en-US" sz="2880" dirty="0"/>
              <a:t>, </a:t>
            </a:r>
            <a:r>
              <a:rPr lang="en-US" sz="2880" i="1" dirty="0"/>
              <a:t>Editorial director at Nature</a:t>
            </a:r>
            <a:r>
              <a:rPr lang="en-US" sz="288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3664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694195"/>
            <a:ext cx="930402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How to Be Data-Driven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42" y="1995845"/>
            <a:ext cx="2888575" cy="28885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205270" y="5106591"/>
            <a:ext cx="342900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Adopt Data-Driven Mindset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833199" y="5689759"/>
            <a:ext cx="417326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Make data-driven decisions and use insights to drive success. Prioritize data collection, processing, and analysis.</a:t>
            </a:r>
            <a:endParaRPr lang="en-US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972" y="1995845"/>
            <a:ext cx="2888575" cy="28885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43600" y="5106591"/>
            <a:ext cx="274320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Invest in Technology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5228630" y="5689759"/>
            <a:ext cx="4173260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Invest in technology that supports data collection, analysis, and interpretation. Adopt tools and systems that simplify the process.</a:t>
            </a:r>
            <a:endParaRPr lang="en-US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6402" y="1995845"/>
            <a:ext cx="2888575" cy="28885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996130" y="5106591"/>
            <a:ext cx="342900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Collaborate &amp; Communicate</a:t>
            </a:r>
            <a:endParaRPr lang="en-US" sz="2400" dirty="0"/>
          </a:p>
        </p:txBody>
      </p:sp>
      <p:sp>
        <p:nvSpPr>
          <p:cNvPr id="13" name="Text 8"/>
          <p:cNvSpPr/>
          <p:nvPr/>
        </p:nvSpPr>
        <p:spPr>
          <a:xfrm>
            <a:off x="9624060" y="5689759"/>
            <a:ext cx="417326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Collaborate with others to share insights and perspectives. Communicate findings effectively to drive decision-making.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645</Words>
  <Application>Microsoft Office PowerPoint</Application>
  <PresentationFormat>Custom</PresentationFormat>
  <Paragraphs>73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Collins Collins</cp:lastModifiedBy>
  <cp:revision>8</cp:revision>
  <dcterms:created xsi:type="dcterms:W3CDTF">2023-06-25T01:44:13Z</dcterms:created>
  <dcterms:modified xsi:type="dcterms:W3CDTF">2023-06-26T07:45:48Z</dcterms:modified>
</cp:coreProperties>
</file>